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70" r:id="rId3"/>
    <p:sldId id="258" r:id="rId4"/>
    <p:sldId id="256" r:id="rId5"/>
    <p:sldId id="259" r:id="rId6"/>
    <p:sldId id="257" r:id="rId7"/>
    <p:sldId id="261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306B"/>
    <a:srgbClr val="72B2D7"/>
    <a:srgbClr val="E5AF64"/>
    <a:srgbClr val="96609C"/>
    <a:srgbClr val="AFC755"/>
    <a:srgbClr val="1C6BB0"/>
    <a:srgbClr val="519CCC"/>
    <a:srgbClr val="9AC7E0"/>
    <a:srgbClr val="D1E2F2"/>
    <a:srgbClr val="D0E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34" d="100"/>
          <a:sy n="134" d="100"/>
        </p:scale>
        <p:origin x="-3392" y="-1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6D67-19BB-B548-A7CB-F1E7A5C47072}" type="datetimeFigureOut">
              <a:rPr lang="fr-FR" smtClean="0"/>
              <a:t>25/09/19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ABA8-1A6B-4949-8870-0BF6B8480A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35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6D67-19BB-B548-A7CB-F1E7A5C47072}" type="datetimeFigureOut">
              <a:rPr lang="fr-FR" smtClean="0"/>
              <a:t>25/09/19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ABA8-1A6B-4949-8870-0BF6B8480A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97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6D67-19BB-B548-A7CB-F1E7A5C47072}" type="datetimeFigureOut">
              <a:rPr lang="fr-FR" smtClean="0"/>
              <a:t>25/09/19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ABA8-1A6B-4949-8870-0BF6B8480A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200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6D67-19BB-B548-A7CB-F1E7A5C47072}" type="datetimeFigureOut">
              <a:rPr lang="fr-FR" smtClean="0"/>
              <a:t>25/09/19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ABA8-1A6B-4949-8870-0BF6B8480A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71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6D67-19BB-B548-A7CB-F1E7A5C47072}" type="datetimeFigureOut">
              <a:rPr lang="fr-FR" smtClean="0"/>
              <a:t>25/09/19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ABA8-1A6B-4949-8870-0BF6B8480A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94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6D67-19BB-B548-A7CB-F1E7A5C47072}" type="datetimeFigureOut">
              <a:rPr lang="fr-FR" smtClean="0"/>
              <a:t>25/09/19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ABA8-1A6B-4949-8870-0BF6B8480A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0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6D67-19BB-B548-A7CB-F1E7A5C47072}" type="datetimeFigureOut">
              <a:rPr lang="fr-FR" smtClean="0"/>
              <a:t>25/09/19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ABA8-1A6B-4949-8870-0BF6B8480A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99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6D67-19BB-B548-A7CB-F1E7A5C47072}" type="datetimeFigureOut">
              <a:rPr lang="fr-FR" smtClean="0"/>
              <a:t>25/09/19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ABA8-1A6B-4949-8870-0BF6B8480A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7710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6D67-19BB-B548-A7CB-F1E7A5C47072}" type="datetimeFigureOut">
              <a:rPr lang="fr-FR" smtClean="0"/>
              <a:t>25/09/19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ABA8-1A6B-4949-8870-0BF6B8480A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84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6D67-19BB-B548-A7CB-F1E7A5C47072}" type="datetimeFigureOut">
              <a:rPr lang="fr-FR" smtClean="0"/>
              <a:t>25/09/19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ABA8-1A6B-4949-8870-0BF6B8480A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1287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6D67-19BB-B548-A7CB-F1E7A5C47072}" type="datetimeFigureOut">
              <a:rPr lang="fr-FR" smtClean="0"/>
              <a:t>25/09/19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4ABA8-1A6B-4949-8870-0BF6B8480A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472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86D67-19BB-B548-A7CB-F1E7A5C47072}" type="datetimeFigureOut">
              <a:rPr lang="fr-FR" smtClean="0"/>
              <a:t>25/09/19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4ABA8-1A6B-4949-8870-0BF6B8480A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67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creativecommons.org/licenses/by-nc/4.0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ccue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925"/>
            <a:ext cx="9144000" cy="633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17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7744" y="0"/>
            <a:ext cx="9151744" cy="646331"/>
          </a:xfrm>
          <a:prstGeom prst="rect">
            <a:avLst/>
          </a:prstGeom>
          <a:solidFill>
            <a:srgbClr val="BE0A25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Part des hommes travaillant dans les métaux, parmi ceux travaillant dans l'industrie, par quartier de domicile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598571"/>
            <a:ext cx="9151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Fond de carte : Mairie de Paris (via IAU-IDF) Quartiers administratifs, modifié par nos </a:t>
            </a:r>
            <a:r>
              <a:rPr lang="fr-FR" sz="1100" dirty="0"/>
              <a:t>soins. CC-BY-NC </a:t>
            </a:r>
            <a:endParaRPr lang="fr-FR" sz="1100" dirty="0"/>
          </a:p>
        </p:txBody>
      </p:sp>
      <p:pic>
        <p:nvPicPr>
          <p:cNvPr id="2" name="Image 1" descr="metaux_etiquet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1"/>
            <a:ext cx="7272020" cy="5374005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6889950" y="630449"/>
            <a:ext cx="2032217" cy="1587488"/>
            <a:chOff x="6889950" y="4653355"/>
            <a:chExt cx="2032217" cy="1587488"/>
          </a:xfrm>
        </p:grpSpPr>
        <p:grpSp>
          <p:nvGrpSpPr>
            <p:cNvPr id="7" name="Grouper 6"/>
            <p:cNvGrpSpPr/>
            <p:nvPr/>
          </p:nvGrpSpPr>
          <p:grpSpPr>
            <a:xfrm>
              <a:off x="7015003" y="5017331"/>
              <a:ext cx="1907164" cy="215444"/>
              <a:chOff x="6335730" y="5538355"/>
              <a:chExt cx="1907164" cy="21544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335730" y="5563391"/>
                <a:ext cx="271203" cy="165373"/>
              </a:xfrm>
              <a:prstGeom prst="rect">
                <a:avLst/>
              </a:prstGeom>
              <a:solidFill>
                <a:srgbClr val="F7FB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6708646" y="5538355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5 % à 10 % (6 quartiers)</a:t>
                </a:r>
              </a:p>
            </p:txBody>
          </p:sp>
        </p:grpSp>
        <p:grpSp>
          <p:nvGrpSpPr>
            <p:cNvPr id="8" name="Grouper 7"/>
            <p:cNvGrpSpPr/>
            <p:nvPr/>
          </p:nvGrpSpPr>
          <p:grpSpPr>
            <a:xfrm>
              <a:off x="7015003" y="5269348"/>
              <a:ext cx="1907164" cy="215444"/>
              <a:chOff x="6335730" y="5868274"/>
              <a:chExt cx="1907164" cy="21544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335730" y="5893310"/>
                <a:ext cx="271203" cy="165373"/>
              </a:xfrm>
              <a:prstGeom prst="rect">
                <a:avLst/>
              </a:prstGeom>
              <a:solidFill>
                <a:srgbClr val="C7DCE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6708646" y="5868274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10 % à 15 % (21)</a:t>
                </a:r>
              </a:p>
            </p:txBody>
          </p:sp>
        </p:grpSp>
        <p:grpSp>
          <p:nvGrpSpPr>
            <p:cNvPr id="9" name="Grouper 8"/>
            <p:cNvGrpSpPr/>
            <p:nvPr/>
          </p:nvGrpSpPr>
          <p:grpSpPr>
            <a:xfrm>
              <a:off x="7015003" y="5521365"/>
              <a:ext cx="1719386" cy="215444"/>
              <a:chOff x="6335730" y="6099106"/>
              <a:chExt cx="1719386" cy="2154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335730" y="6124142"/>
                <a:ext cx="271203" cy="165373"/>
              </a:xfrm>
              <a:prstGeom prst="rect">
                <a:avLst/>
              </a:prstGeom>
              <a:solidFill>
                <a:srgbClr val="72B2D7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6708646" y="6099106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15 % à 20 % (30)</a:t>
                </a:r>
              </a:p>
            </p:txBody>
          </p:sp>
        </p:grpSp>
        <p:grpSp>
          <p:nvGrpSpPr>
            <p:cNvPr id="10" name="Grouper 9"/>
            <p:cNvGrpSpPr/>
            <p:nvPr/>
          </p:nvGrpSpPr>
          <p:grpSpPr>
            <a:xfrm>
              <a:off x="7015003" y="5773382"/>
              <a:ext cx="1719386" cy="215444"/>
              <a:chOff x="6335730" y="6338552"/>
              <a:chExt cx="1719386" cy="21544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335730" y="6363588"/>
                <a:ext cx="271203" cy="165373"/>
              </a:xfrm>
              <a:prstGeom prst="rect">
                <a:avLst/>
              </a:prstGeom>
              <a:solidFill>
                <a:srgbClr val="2878B8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6708646" y="6338552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20 % à 25 % (15)</a:t>
                </a:r>
              </a:p>
            </p:txBody>
          </p:sp>
        </p:grpSp>
        <p:grpSp>
          <p:nvGrpSpPr>
            <p:cNvPr id="11" name="Grouper 10"/>
            <p:cNvGrpSpPr/>
            <p:nvPr/>
          </p:nvGrpSpPr>
          <p:grpSpPr>
            <a:xfrm>
              <a:off x="7015003" y="6025399"/>
              <a:ext cx="1719386" cy="215444"/>
              <a:chOff x="6335730" y="6540208"/>
              <a:chExt cx="1719386" cy="21544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335730" y="6565244"/>
                <a:ext cx="271203" cy="165373"/>
              </a:xfrm>
              <a:prstGeom prst="rect">
                <a:avLst/>
              </a:prstGeom>
              <a:solidFill>
                <a:srgbClr val="08306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6708646" y="6540208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25 % à 34 % (8)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6889950" y="4653355"/>
              <a:ext cx="7016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Légende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229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7744" y="0"/>
            <a:ext cx="9151744" cy="369332"/>
          </a:xfrm>
          <a:prstGeom prst="rect">
            <a:avLst/>
          </a:prstGeom>
          <a:solidFill>
            <a:srgbClr val="BE0A25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Nombre de communards condamnés, par quartier de domicile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598571"/>
            <a:ext cx="9151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Fond de carte : Mairie de Paris (via IAU-IDF) Quartiers administratifs, modifié par nos </a:t>
            </a:r>
            <a:r>
              <a:rPr lang="fr-FR" sz="1100" dirty="0"/>
              <a:t>soins. CC-BY-NC </a:t>
            </a:r>
            <a:endParaRPr lang="fr-FR" sz="1100" dirty="0"/>
          </a:p>
        </p:txBody>
      </p:sp>
      <p:pic>
        <p:nvPicPr>
          <p:cNvPr id="2" name="Image 1" descr="condamnes_etiquet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7272020" cy="5374005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6889950" y="630449"/>
            <a:ext cx="2032217" cy="1587488"/>
            <a:chOff x="6889950" y="4653355"/>
            <a:chExt cx="2032217" cy="1587488"/>
          </a:xfrm>
        </p:grpSpPr>
        <p:grpSp>
          <p:nvGrpSpPr>
            <p:cNvPr id="7" name="Grouper 6"/>
            <p:cNvGrpSpPr/>
            <p:nvPr/>
          </p:nvGrpSpPr>
          <p:grpSpPr>
            <a:xfrm>
              <a:off x="7015003" y="5017331"/>
              <a:ext cx="1907164" cy="215444"/>
              <a:chOff x="6335730" y="5538355"/>
              <a:chExt cx="1907164" cy="21544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335730" y="5563391"/>
                <a:ext cx="271203" cy="165373"/>
              </a:xfrm>
              <a:prstGeom prst="rect">
                <a:avLst/>
              </a:prstGeom>
              <a:solidFill>
                <a:srgbClr val="F7FB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6708646" y="5538355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13 à 49 (18 quartiers)</a:t>
                </a:r>
              </a:p>
            </p:txBody>
          </p:sp>
        </p:grpSp>
        <p:grpSp>
          <p:nvGrpSpPr>
            <p:cNvPr id="8" name="Grouper 7"/>
            <p:cNvGrpSpPr/>
            <p:nvPr/>
          </p:nvGrpSpPr>
          <p:grpSpPr>
            <a:xfrm>
              <a:off x="7015003" y="5269348"/>
              <a:ext cx="1907164" cy="215444"/>
              <a:chOff x="6335730" y="5868274"/>
              <a:chExt cx="1907164" cy="21544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335730" y="5893310"/>
                <a:ext cx="271203" cy="165373"/>
              </a:xfrm>
              <a:prstGeom prst="rect">
                <a:avLst/>
              </a:prstGeom>
              <a:solidFill>
                <a:srgbClr val="C7DCE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6708646" y="5868274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50 à 99 (22)</a:t>
                </a:r>
              </a:p>
            </p:txBody>
          </p:sp>
        </p:grpSp>
        <p:grpSp>
          <p:nvGrpSpPr>
            <p:cNvPr id="9" name="Grouper 8"/>
            <p:cNvGrpSpPr/>
            <p:nvPr/>
          </p:nvGrpSpPr>
          <p:grpSpPr>
            <a:xfrm>
              <a:off x="7015003" y="5521365"/>
              <a:ext cx="1719386" cy="215444"/>
              <a:chOff x="6335730" y="6099106"/>
              <a:chExt cx="1719386" cy="2154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335730" y="6124142"/>
                <a:ext cx="271203" cy="165373"/>
              </a:xfrm>
              <a:prstGeom prst="rect">
                <a:avLst/>
              </a:prstGeom>
              <a:solidFill>
                <a:srgbClr val="72B2D7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6708646" y="6099106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100 à 149 (21)</a:t>
                </a:r>
              </a:p>
            </p:txBody>
          </p:sp>
        </p:grpSp>
        <p:grpSp>
          <p:nvGrpSpPr>
            <p:cNvPr id="10" name="Grouper 9"/>
            <p:cNvGrpSpPr/>
            <p:nvPr/>
          </p:nvGrpSpPr>
          <p:grpSpPr>
            <a:xfrm>
              <a:off x="7015003" y="5773382"/>
              <a:ext cx="1719386" cy="215444"/>
              <a:chOff x="6335730" y="6338552"/>
              <a:chExt cx="1719386" cy="21544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335730" y="6363588"/>
                <a:ext cx="271203" cy="165373"/>
              </a:xfrm>
              <a:prstGeom prst="rect">
                <a:avLst/>
              </a:prstGeom>
              <a:solidFill>
                <a:srgbClr val="2878B8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6708646" y="6338552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150 à 249 (15)</a:t>
                </a:r>
              </a:p>
            </p:txBody>
          </p:sp>
        </p:grpSp>
        <p:grpSp>
          <p:nvGrpSpPr>
            <p:cNvPr id="11" name="Grouper 10"/>
            <p:cNvGrpSpPr/>
            <p:nvPr/>
          </p:nvGrpSpPr>
          <p:grpSpPr>
            <a:xfrm>
              <a:off x="7015003" y="6025399"/>
              <a:ext cx="1719386" cy="215444"/>
              <a:chOff x="6335730" y="6540208"/>
              <a:chExt cx="1719386" cy="21544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335730" y="6565244"/>
                <a:ext cx="271203" cy="165373"/>
              </a:xfrm>
              <a:prstGeom prst="rect">
                <a:avLst/>
              </a:prstGeom>
              <a:solidFill>
                <a:srgbClr val="08306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6708646" y="6540208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250 à 338 (4)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6889950" y="4653355"/>
              <a:ext cx="7016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Légende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229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7744" y="0"/>
            <a:ext cx="9151744" cy="646331"/>
          </a:xfrm>
          <a:prstGeom prst="rect">
            <a:avLst/>
          </a:prstGeom>
          <a:solidFill>
            <a:srgbClr val="BE0A25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Nombre de communards bénéficiaires d’un non-lieu en Conseil de guerre, par quartier de domicile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598571"/>
            <a:ext cx="9151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Fond de carte : Mairie de Paris (via IAU-IDF) Quartiers administratifs, modifié par nos </a:t>
            </a:r>
            <a:r>
              <a:rPr lang="fr-FR" sz="1100" dirty="0"/>
              <a:t>soins. CC-BY-NC </a:t>
            </a:r>
            <a:endParaRPr lang="fr-FR" sz="1100" dirty="0"/>
          </a:p>
        </p:txBody>
      </p:sp>
      <p:pic>
        <p:nvPicPr>
          <p:cNvPr id="2" name="Image 1" descr="non_lieux_etiquet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7272020" cy="5374005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6889950" y="630449"/>
            <a:ext cx="2032217" cy="1587488"/>
            <a:chOff x="6889950" y="4653355"/>
            <a:chExt cx="2032217" cy="1587488"/>
          </a:xfrm>
        </p:grpSpPr>
        <p:grpSp>
          <p:nvGrpSpPr>
            <p:cNvPr id="7" name="Grouper 6"/>
            <p:cNvGrpSpPr/>
            <p:nvPr/>
          </p:nvGrpSpPr>
          <p:grpSpPr>
            <a:xfrm>
              <a:off x="7015003" y="5017331"/>
              <a:ext cx="1907164" cy="215444"/>
              <a:chOff x="6335730" y="5538355"/>
              <a:chExt cx="1907164" cy="21544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335730" y="5563391"/>
                <a:ext cx="271203" cy="165373"/>
              </a:xfrm>
              <a:prstGeom prst="rect">
                <a:avLst/>
              </a:prstGeom>
              <a:solidFill>
                <a:srgbClr val="F7FB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6708646" y="5538355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8</a:t>
                </a:r>
                <a:r>
                  <a:rPr lang="fr-FR" sz="800" dirty="0" smtClean="0"/>
                  <a:t> à 29 (28 quartiers)</a:t>
                </a:r>
              </a:p>
            </p:txBody>
          </p:sp>
        </p:grpSp>
        <p:grpSp>
          <p:nvGrpSpPr>
            <p:cNvPr id="8" name="Grouper 7"/>
            <p:cNvGrpSpPr/>
            <p:nvPr/>
          </p:nvGrpSpPr>
          <p:grpSpPr>
            <a:xfrm>
              <a:off x="7015003" y="5269348"/>
              <a:ext cx="1907164" cy="215444"/>
              <a:chOff x="6335730" y="5868274"/>
              <a:chExt cx="1907164" cy="21544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335730" y="5893310"/>
                <a:ext cx="271203" cy="165373"/>
              </a:xfrm>
              <a:prstGeom prst="rect">
                <a:avLst/>
              </a:prstGeom>
              <a:solidFill>
                <a:srgbClr val="C7DCE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6708646" y="5868274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3</a:t>
                </a:r>
                <a:r>
                  <a:rPr lang="fr-FR" sz="800" dirty="0" smtClean="0"/>
                  <a:t>0 à 49 (15)</a:t>
                </a:r>
              </a:p>
            </p:txBody>
          </p:sp>
        </p:grpSp>
        <p:grpSp>
          <p:nvGrpSpPr>
            <p:cNvPr id="9" name="Grouper 8"/>
            <p:cNvGrpSpPr/>
            <p:nvPr/>
          </p:nvGrpSpPr>
          <p:grpSpPr>
            <a:xfrm>
              <a:off x="7015003" y="5521365"/>
              <a:ext cx="1719386" cy="215444"/>
              <a:chOff x="6335730" y="6099106"/>
              <a:chExt cx="1719386" cy="2154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335730" y="6124142"/>
                <a:ext cx="271203" cy="165373"/>
              </a:xfrm>
              <a:prstGeom prst="rect">
                <a:avLst/>
              </a:prstGeom>
              <a:solidFill>
                <a:srgbClr val="72B2D7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6708646" y="6099106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5</a:t>
                </a:r>
                <a:r>
                  <a:rPr lang="fr-FR" sz="800" dirty="0" smtClean="0"/>
                  <a:t>0 à 74 (20)</a:t>
                </a:r>
              </a:p>
            </p:txBody>
          </p:sp>
        </p:grpSp>
        <p:grpSp>
          <p:nvGrpSpPr>
            <p:cNvPr id="10" name="Grouper 9"/>
            <p:cNvGrpSpPr/>
            <p:nvPr/>
          </p:nvGrpSpPr>
          <p:grpSpPr>
            <a:xfrm>
              <a:off x="7015003" y="5773382"/>
              <a:ext cx="1719386" cy="215444"/>
              <a:chOff x="6335730" y="6338552"/>
              <a:chExt cx="1719386" cy="21544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335730" y="6363588"/>
                <a:ext cx="271203" cy="165373"/>
              </a:xfrm>
              <a:prstGeom prst="rect">
                <a:avLst/>
              </a:prstGeom>
              <a:solidFill>
                <a:srgbClr val="2878B8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6708646" y="6338552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74 à 99 (</a:t>
                </a:r>
                <a:r>
                  <a:rPr lang="fr-FR" sz="800" dirty="0"/>
                  <a:t>8</a:t>
                </a:r>
                <a:r>
                  <a:rPr lang="fr-FR" sz="800" dirty="0" smtClean="0"/>
                  <a:t>)</a:t>
                </a:r>
              </a:p>
            </p:txBody>
          </p:sp>
        </p:grpSp>
        <p:grpSp>
          <p:nvGrpSpPr>
            <p:cNvPr id="11" name="Grouper 10"/>
            <p:cNvGrpSpPr/>
            <p:nvPr/>
          </p:nvGrpSpPr>
          <p:grpSpPr>
            <a:xfrm>
              <a:off x="7015003" y="6025399"/>
              <a:ext cx="1719386" cy="215444"/>
              <a:chOff x="6335730" y="6540208"/>
              <a:chExt cx="1719386" cy="21544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335730" y="6565244"/>
                <a:ext cx="271203" cy="165373"/>
              </a:xfrm>
              <a:prstGeom prst="rect">
                <a:avLst/>
              </a:prstGeom>
              <a:solidFill>
                <a:srgbClr val="08306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6708646" y="6540208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100 à 155 (9)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6889950" y="4653355"/>
              <a:ext cx="7016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Légende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229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7744" y="0"/>
            <a:ext cx="9151744" cy="369332"/>
          </a:xfrm>
          <a:prstGeom prst="rect">
            <a:avLst/>
          </a:prstGeom>
          <a:solidFill>
            <a:srgbClr val="BE0A25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Nombre de communards condamnés à la déportation, par quartier de domicile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598571"/>
            <a:ext cx="9151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Fond de carte : Mairie de Paris (via IAU-IDF) Quartiers administratifs, modifié par nos </a:t>
            </a:r>
            <a:r>
              <a:rPr lang="fr-FR" sz="1100" dirty="0"/>
              <a:t>soins. CC-BY-NC </a:t>
            </a:r>
            <a:endParaRPr lang="fr-FR" sz="1100" dirty="0"/>
          </a:p>
        </p:txBody>
      </p:sp>
      <p:pic>
        <p:nvPicPr>
          <p:cNvPr id="2" name="Image 1" descr="deportation_etiquet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1"/>
            <a:ext cx="7272020" cy="5374005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6889950" y="630449"/>
            <a:ext cx="2032217" cy="1587488"/>
            <a:chOff x="6889950" y="4653355"/>
            <a:chExt cx="2032217" cy="1587488"/>
          </a:xfrm>
        </p:grpSpPr>
        <p:grpSp>
          <p:nvGrpSpPr>
            <p:cNvPr id="7" name="Grouper 6"/>
            <p:cNvGrpSpPr/>
            <p:nvPr/>
          </p:nvGrpSpPr>
          <p:grpSpPr>
            <a:xfrm>
              <a:off x="7015003" y="5017331"/>
              <a:ext cx="1907164" cy="215444"/>
              <a:chOff x="6335730" y="5538355"/>
              <a:chExt cx="1907164" cy="21544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335730" y="5563391"/>
                <a:ext cx="271203" cy="165373"/>
              </a:xfrm>
              <a:prstGeom prst="rect">
                <a:avLst/>
              </a:prstGeom>
              <a:solidFill>
                <a:srgbClr val="F7FB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6708646" y="5538355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7 à </a:t>
                </a:r>
                <a:r>
                  <a:rPr lang="fr-FR" sz="800" dirty="0"/>
                  <a:t>3</a:t>
                </a:r>
                <a:r>
                  <a:rPr lang="fr-FR" sz="800" dirty="0" smtClean="0"/>
                  <a:t>9 (29 quartiers)</a:t>
                </a:r>
              </a:p>
            </p:txBody>
          </p:sp>
        </p:grpSp>
        <p:grpSp>
          <p:nvGrpSpPr>
            <p:cNvPr id="8" name="Grouper 7"/>
            <p:cNvGrpSpPr/>
            <p:nvPr/>
          </p:nvGrpSpPr>
          <p:grpSpPr>
            <a:xfrm>
              <a:off x="7015003" y="5269348"/>
              <a:ext cx="1907164" cy="215444"/>
              <a:chOff x="6335730" y="5868274"/>
              <a:chExt cx="1907164" cy="21544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335730" y="5893310"/>
                <a:ext cx="271203" cy="165373"/>
              </a:xfrm>
              <a:prstGeom prst="rect">
                <a:avLst/>
              </a:prstGeom>
              <a:solidFill>
                <a:srgbClr val="C7DCE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6708646" y="5868274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40 à 69 (20)</a:t>
                </a:r>
              </a:p>
            </p:txBody>
          </p:sp>
        </p:grpSp>
        <p:grpSp>
          <p:nvGrpSpPr>
            <p:cNvPr id="9" name="Grouper 8"/>
            <p:cNvGrpSpPr/>
            <p:nvPr/>
          </p:nvGrpSpPr>
          <p:grpSpPr>
            <a:xfrm>
              <a:off x="7015003" y="5521365"/>
              <a:ext cx="1719386" cy="215444"/>
              <a:chOff x="6335730" y="6099106"/>
              <a:chExt cx="1719386" cy="2154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335730" y="6124142"/>
                <a:ext cx="271203" cy="165373"/>
              </a:xfrm>
              <a:prstGeom prst="rect">
                <a:avLst/>
              </a:prstGeom>
              <a:solidFill>
                <a:srgbClr val="72B2D7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6708646" y="6099106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70 à 99 (8)</a:t>
                </a:r>
              </a:p>
            </p:txBody>
          </p:sp>
        </p:grpSp>
        <p:grpSp>
          <p:nvGrpSpPr>
            <p:cNvPr id="10" name="Grouper 9"/>
            <p:cNvGrpSpPr/>
            <p:nvPr/>
          </p:nvGrpSpPr>
          <p:grpSpPr>
            <a:xfrm>
              <a:off x="7015003" y="5773382"/>
              <a:ext cx="1719386" cy="215444"/>
              <a:chOff x="6335730" y="6338552"/>
              <a:chExt cx="1719386" cy="21544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335730" y="6363588"/>
                <a:ext cx="271203" cy="165373"/>
              </a:xfrm>
              <a:prstGeom prst="rect">
                <a:avLst/>
              </a:prstGeom>
              <a:solidFill>
                <a:srgbClr val="2878B8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6708646" y="6338552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100 à 149 (17)</a:t>
                </a:r>
              </a:p>
            </p:txBody>
          </p:sp>
        </p:grpSp>
        <p:grpSp>
          <p:nvGrpSpPr>
            <p:cNvPr id="11" name="Grouper 10"/>
            <p:cNvGrpSpPr/>
            <p:nvPr/>
          </p:nvGrpSpPr>
          <p:grpSpPr>
            <a:xfrm>
              <a:off x="7015003" y="6025399"/>
              <a:ext cx="1719386" cy="215444"/>
              <a:chOff x="6335730" y="6540208"/>
              <a:chExt cx="1719386" cy="21544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335730" y="6565244"/>
                <a:ext cx="271203" cy="165373"/>
              </a:xfrm>
              <a:prstGeom prst="rect">
                <a:avLst/>
              </a:prstGeom>
              <a:solidFill>
                <a:srgbClr val="08306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6708646" y="6540208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150 à 188 (6)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6889950" y="4653355"/>
              <a:ext cx="7016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Légende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229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7744" y="0"/>
            <a:ext cx="9151744" cy="369332"/>
          </a:xfrm>
          <a:prstGeom prst="rect">
            <a:avLst/>
          </a:prstGeom>
          <a:solidFill>
            <a:srgbClr val="BE0A25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Nombre de communards effectivement déportés ou transportés, par quartier de domicile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598571"/>
            <a:ext cx="9151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Fond de carte : Mairie de Paris (via IAU-IDF) Quartiers administratifs, modifié par nos </a:t>
            </a:r>
            <a:r>
              <a:rPr lang="fr-FR" sz="1100" dirty="0"/>
              <a:t>soins. CC-BY-NC </a:t>
            </a:r>
            <a:endParaRPr lang="fr-FR" sz="1100" dirty="0"/>
          </a:p>
        </p:txBody>
      </p:sp>
      <p:pic>
        <p:nvPicPr>
          <p:cNvPr id="2" name="Image 1" descr="deportes_transportes_etiquet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7272020" cy="5374005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6889950" y="630449"/>
            <a:ext cx="2032217" cy="1587488"/>
            <a:chOff x="6889950" y="4653355"/>
            <a:chExt cx="2032217" cy="1587488"/>
          </a:xfrm>
        </p:grpSpPr>
        <p:grpSp>
          <p:nvGrpSpPr>
            <p:cNvPr id="7" name="Grouper 6"/>
            <p:cNvGrpSpPr/>
            <p:nvPr/>
          </p:nvGrpSpPr>
          <p:grpSpPr>
            <a:xfrm>
              <a:off x="7015003" y="5017331"/>
              <a:ext cx="1907164" cy="215444"/>
              <a:chOff x="6335730" y="5538355"/>
              <a:chExt cx="1907164" cy="21544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335730" y="5563391"/>
                <a:ext cx="271203" cy="165373"/>
              </a:xfrm>
              <a:prstGeom prst="rect">
                <a:avLst/>
              </a:prstGeom>
              <a:solidFill>
                <a:srgbClr val="F7FB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6708646" y="5538355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3 à 14 (19 quartiers)</a:t>
                </a:r>
              </a:p>
            </p:txBody>
          </p:sp>
        </p:grpSp>
        <p:grpSp>
          <p:nvGrpSpPr>
            <p:cNvPr id="8" name="Grouper 7"/>
            <p:cNvGrpSpPr/>
            <p:nvPr/>
          </p:nvGrpSpPr>
          <p:grpSpPr>
            <a:xfrm>
              <a:off x="7015003" y="5269348"/>
              <a:ext cx="1907164" cy="215444"/>
              <a:chOff x="6335730" y="5868274"/>
              <a:chExt cx="1907164" cy="21544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335730" y="5893310"/>
                <a:ext cx="271203" cy="165373"/>
              </a:xfrm>
              <a:prstGeom prst="rect">
                <a:avLst/>
              </a:prstGeom>
              <a:solidFill>
                <a:srgbClr val="C7DCE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6708646" y="5868274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15 à 29 (21)</a:t>
                </a:r>
              </a:p>
            </p:txBody>
          </p:sp>
        </p:grpSp>
        <p:grpSp>
          <p:nvGrpSpPr>
            <p:cNvPr id="9" name="Grouper 8"/>
            <p:cNvGrpSpPr/>
            <p:nvPr/>
          </p:nvGrpSpPr>
          <p:grpSpPr>
            <a:xfrm>
              <a:off x="7015003" y="5521365"/>
              <a:ext cx="1719386" cy="215444"/>
              <a:chOff x="6335730" y="6099106"/>
              <a:chExt cx="1719386" cy="2154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335730" y="6124142"/>
                <a:ext cx="271203" cy="165373"/>
              </a:xfrm>
              <a:prstGeom prst="rect">
                <a:avLst/>
              </a:prstGeom>
              <a:solidFill>
                <a:srgbClr val="72B2D7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6708646" y="6099106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30 à 49 (12)</a:t>
                </a:r>
              </a:p>
            </p:txBody>
          </p:sp>
        </p:grpSp>
        <p:grpSp>
          <p:nvGrpSpPr>
            <p:cNvPr id="10" name="Grouper 9"/>
            <p:cNvGrpSpPr/>
            <p:nvPr/>
          </p:nvGrpSpPr>
          <p:grpSpPr>
            <a:xfrm>
              <a:off x="7015003" y="5773382"/>
              <a:ext cx="1719386" cy="215444"/>
              <a:chOff x="6335730" y="6338552"/>
              <a:chExt cx="1719386" cy="21544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335730" y="6363588"/>
                <a:ext cx="271203" cy="165373"/>
              </a:xfrm>
              <a:prstGeom prst="rect">
                <a:avLst/>
              </a:prstGeom>
              <a:solidFill>
                <a:srgbClr val="2878B8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6708646" y="6338552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50 à 79 (13)</a:t>
                </a:r>
              </a:p>
            </p:txBody>
          </p:sp>
        </p:grpSp>
        <p:grpSp>
          <p:nvGrpSpPr>
            <p:cNvPr id="11" name="Grouper 10"/>
            <p:cNvGrpSpPr/>
            <p:nvPr/>
          </p:nvGrpSpPr>
          <p:grpSpPr>
            <a:xfrm>
              <a:off x="7015003" y="6025399"/>
              <a:ext cx="1719386" cy="215444"/>
              <a:chOff x="6335730" y="6540208"/>
              <a:chExt cx="1719386" cy="21544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335730" y="6565244"/>
                <a:ext cx="271203" cy="165373"/>
              </a:xfrm>
              <a:prstGeom prst="rect">
                <a:avLst/>
              </a:prstGeom>
              <a:solidFill>
                <a:srgbClr val="08306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6708646" y="6540208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80 à 139 (15)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6889950" y="4653355"/>
              <a:ext cx="7016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Légende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229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7744" y="0"/>
            <a:ext cx="9151744" cy="369332"/>
          </a:xfrm>
          <a:prstGeom prst="rect">
            <a:avLst/>
          </a:prstGeom>
          <a:solidFill>
            <a:srgbClr val="BE0A25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Nombre de communards décédés en détention, par quartier de domicile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598571"/>
            <a:ext cx="9151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Fond de carte : Mairie de Paris (via IAU-IDF) Quartiers administratifs, modifié par nos </a:t>
            </a:r>
            <a:r>
              <a:rPr lang="fr-FR" sz="1100" dirty="0"/>
              <a:t>soins. CC-BY-NC </a:t>
            </a:r>
            <a:endParaRPr lang="fr-FR" sz="1100" dirty="0"/>
          </a:p>
        </p:txBody>
      </p:sp>
      <p:pic>
        <p:nvPicPr>
          <p:cNvPr id="2" name="Image 1" descr="decedes_etiquet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1"/>
            <a:ext cx="7272020" cy="5374005"/>
          </a:xfrm>
          <a:prstGeom prst="rect">
            <a:avLst/>
          </a:prstGeom>
        </p:spPr>
      </p:pic>
      <p:grpSp>
        <p:nvGrpSpPr>
          <p:cNvPr id="4" name="Grouper 3"/>
          <p:cNvGrpSpPr/>
          <p:nvPr/>
        </p:nvGrpSpPr>
        <p:grpSpPr>
          <a:xfrm>
            <a:off x="6889950" y="630449"/>
            <a:ext cx="2032217" cy="1083454"/>
            <a:chOff x="6889950" y="630449"/>
            <a:chExt cx="2032217" cy="1083454"/>
          </a:xfrm>
        </p:grpSpPr>
        <p:grpSp>
          <p:nvGrpSpPr>
            <p:cNvPr id="7" name="Grouper 6"/>
            <p:cNvGrpSpPr/>
            <p:nvPr/>
          </p:nvGrpSpPr>
          <p:grpSpPr>
            <a:xfrm>
              <a:off x="7015003" y="994425"/>
              <a:ext cx="1907164" cy="215444"/>
              <a:chOff x="6335730" y="5538355"/>
              <a:chExt cx="1907164" cy="21544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335730" y="5563391"/>
                <a:ext cx="271203" cy="165373"/>
              </a:xfrm>
              <a:prstGeom prst="rect">
                <a:avLst/>
              </a:prstGeom>
              <a:solidFill>
                <a:srgbClr val="F7FB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6708646" y="5538355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0 à 9 (48 quartiers)</a:t>
                </a:r>
              </a:p>
            </p:txBody>
          </p:sp>
        </p:grpSp>
        <p:grpSp>
          <p:nvGrpSpPr>
            <p:cNvPr id="8" name="Grouper 7"/>
            <p:cNvGrpSpPr/>
            <p:nvPr/>
          </p:nvGrpSpPr>
          <p:grpSpPr>
            <a:xfrm>
              <a:off x="7015003" y="1246442"/>
              <a:ext cx="1907164" cy="215444"/>
              <a:chOff x="6335730" y="5868274"/>
              <a:chExt cx="1907164" cy="21544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335730" y="5893310"/>
                <a:ext cx="271203" cy="165373"/>
              </a:xfrm>
              <a:prstGeom prst="rect">
                <a:avLst/>
              </a:prstGeom>
              <a:solidFill>
                <a:srgbClr val="72B2D7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6708646" y="5868274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10 à 19 (17)</a:t>
                </a:r>
              </a:p>
            </p:txBody>
          </p:sp>
        </p:grpSp>
        <p:grpSp>
          <p:nvGrpSpPr>
            <p:cNvPr id="9" name="Grouper 8"/>
            <p:cNvGrpSpPr/>
            <p:nvPr/>
          </p:nvGrpSpPr>
          <p:grpSpPr>
            <a:xfrm>
              <a:off x="7015003" y="1498459"/>
              <a:ext cx="1719386" cy="215444"/>
              <a:chOff x="6335730" y="6099106"/>
              <a:chExt cx="1719386" cy="2154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335730" y="6124142"/>
                <a:ext cx="271203" cy="165373"/>
              </a:xfrm>
              <a:prstGeom prst="rect">
                <a:avLst/>
              </a:prstGeom>
              <a:solidFill>
                <a:srgbClr val="08306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6708646" y="6099106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20 à 32 (15)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6889950" y="630449"/>
              <a:ext cx="7016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Légende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229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7391" y="255894"/>
            <a:ext cx="9013676" cy="6309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Ces cartes ont été conçues en exploitant la base de données en son état en janvier 2018.</a:t>
            </a:r>
          </a:p>
          <a:p>
            <a:r>
              <a:rPr lang="fr-FR" dirty="0"/>
              <a:t>L</a:t>
            </a:r>
            <a:r>
              <a:rPr lang="fr-FR" dirty="0" smtClean="0"/>
              <a:t>es mises à jour de la base intervenues depuis peuvent conduire à de légers décalages entre les données de la base et celles des cartes.</a:t>
            </a:r>
          </a:p>
          <a:p>
            <a:endParaRPr lang="fr-FR" dirty="0" smtClean="0"/>
          </a:p>
          <a:p>
            <a:r>
              <a:rPr lang="fr-FR" dirty="0" smtClean="0"/>
              <a:t>Elles sont diffusées </a:t>
            </a:r>
            <a:r>
              <a:rPr lang="fr-FR" dirty="0"/>
              <a:t>sous licence CC-BY-NC </a:t>
            </a:r>
            <a:r>
              <a:rPr lang="fr-FR" dirty="0" smtClean="0"/>
              <a:t>(</a:t>
            </a:r>
            <a:r>
              <a:rPr lang="fr-FR" dirty="0" err="1">
                <a:hlinkClick r:id="rId2"/>
              </a:rPr>
              <a:t>https</a:t>
            </a:r>
            <a:r>
              <a:rPr lang="fr-FR" dirty="0">
                <a:hlinkClick r:id="rId2"/>
              </a:rPr>
              <a:t>://</a:t>
            </a:r>
            <a:r>
              <a:rPr lang="fr-FR" dirty="0" err="1">
                <a:hlinkClick r:id="rId2"/>
              </a:rPr>
              <a:t>creativecommons.org</a:t>
            </a:r>
            <a:r>
              <a:rPr lang="fr-FR" dirty="0">
                <a:hlinkClick r:id="rId2"/>
              </a:rPr>
              <a:t>/</a:t>
            </a:r>
            <a:r>
              <a:rPr lang="fr-FR" dirty="0" err="1">
                <a:hlinkClick r:id="rId2"/>
              </a:rPr>
              <a:t>licenses</a:t>
            </a:r>
            <a:r>
              <a:rPr lang="fr-FR" dirty="0">
                <a:hlinkClick r:id="rId2"/>
              </a:rPr>
              <a:t>/by-</a:t>
            </a:r>
            <a:r>
              <a:rPr lang="fr-FR" dirty="0" err="1">
                <a:hlinkClick r:id="rId2"/>
              </a:rPr>
              <a:t>nc</a:t>
            </a:r>
            <a:r>
              <a:rPr lang="fr-FR" dirty="0">
                <a:hlinkClick r:id="rId2"/>
              </a:rPr>
              <a:t>/4.0</a:t>
            </a:r>
            <a:r>
              <a:rPr lang="fr-FR" dirty="0" smtClean="0">
                <a:hlinkClick r:id="rId2"/>
              </a:rPr>
              <a:t>/</a:t>
            </a:r>
            <a:r>
              <a:rPr lang="fr-FR" dirty="0" smtClean="0"/>
              <a:t>)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smtClean="0"/>
              <a:t>Pour lire les étiquettes (noms de quartiers, effectifs, etc.), étirer les cartes.</a:t>
            </a:r>
          </a:p>
          <a:p>
            <a:endParaRPr lang="fr-FR" dirty="0"/>
          </a:p>
          <a:p>
            <a:r>
              <a:rPr lang="fr-FR" dirty="0" smtClean="0"/>
              <a:t>Cartes proposées : </a:t>
            </a:r>
          </a:p>
          <a:p>
            <a:r>
              <a:rPr lang="fr-FR" dirty="0" smtClean="0"/>
              <a:t> </a:t>
            </a:r>
            <a:endParaRPr lang="fr-FR" sz="1600" dirty="0" smtClean="0"/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Nombre </a:t>
            </a:r>
            <a:r>
              <a:rPr lang="fr-FR" sz="1600" dirty="0"/>
              <a:t>de communards, par département de domicile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Nombre </a:t>
            </a:r>
            <a:r>
              <a:rPr lang="fr-FR" sz="1600" dirty="0"/>
              <a:t>de communards, par département de </a:t>
            </a:r>
            <a:r>
              <a:rPr lang="fr-FR" sz="1600" dirty="0" smtClean="0"/>
              <a:t>naissance</a:t>
            </a:r>
            <a:endParaRPr lang="fr-FR" sz="1600" dirty="0"/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Nombre </a:t>
            </a:r>
            <a:r>
              <a:rPr lang="fr-FR" sz="1600" dirty="0"/>
              <a:t>de déportés et transportés en Nouvelle-Calédonie, par département de naissance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/>
              <a:t>Nombre de communards, par commune de domicile (Seine)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/>
              <a:t>Nombre de communards arrêtés, par arrondissement de domicile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Nombre </a:t>
            </a:r>
            <a:r>
              <a:rPr lang="fr-FR" sz="1600" dirty="0"/>
              <a:t>de communards arrêtés, par quartier de domicile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Distribution </a:t>
            </a:r>
            <a:r>
              <a:rPr lang="fr-FR" sz="1600" dirty="0"/>
              <a:t>des hommes actifs par domaines d'activité et quartier de domicile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Part </a:t>
            </a:r>
            <a:r>
              <a:rPr lang="fr-FR" sz="1600" dirty="0"/>
              <a:t>des hommes travaillant dans les métaux, parmi ceux travaillant dans l'industrie, par </a:t>
            </a:r>
            <a:r>
              <a:rPr lang="fr-FR" sz="1600" dirty="0" smtClean="0"/>
              <a:t>quartier </a:t>
            </a:r>
            <a:r>
              <a:rPr lang="fr-FR" sz="1600" dirty="0"/>
              <a:t>de domicile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Nombre </a:t>
            </a:r>
            <a:r>
              <a:rPr lang="fr-FR" sz="1600" dirty="0"/>
              <a:t>de communards condamnés, par quartier de domicile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Nombre </a:t>
            </a:r>
            <a:r>
              <a:rPr lang="fr-FR" sz="1600" dirty="0"/>
              <a:t>de communards bénéficiaires d’un non-lieu en Conseil de guerre, par quartier de domicile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Nombre </a:t>
            </a:r>
            <a:r>
              <a:rPr lang="fr-FR" sz="1600" dirty="0"/>
              <a:t>de communards condamnés à la déportation, par quartier de domicile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Nombre </a:t>
            </a:r>
            <a:r>
              <a:rPr lang="fr-FR" sz="1600" dirty="0"/>
              <a:t>de communards effectivement déportés ou transportés, par quartier de domicile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Nombre </a:t>
            </a:r>
            <a:r>
              <a:rPr lang="fr-FR" sz="1600" dirty="0"/>
              <a:t>de communards décédés en détention, par quartier de </a:t>
            </a:r>
            <a:r>
              <a:rPr lang="fr-FR" sz="1600" dirty="0" smtClean="0"/>
              <a:t>domicile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015492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7744" y="0"/>
            <a:ext cx="9151744" cy="369332"/>
          </a:xfrm>
          <a:prstGeom prst="rect">
            <a:avLst/>
          </a:prstGeom>
          <a:solidFill>
            <a:srgbClr val="BE0A25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Nombre de communards, par département de domicile (Seine exclue)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" name="Image 1" descr="domici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r="6525"/>
          <a:stretch/>
        </p:blipFill>
        <p:spPr>
          <a:xfrm>
            <a:off x="360000" y="720000"/>
            <a:ext cx="5962624" cy="5679440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6889950" y="630449"/>
            <a:ext cx="2032217" cy="1587488"/>
            <a:chOff x="6889950" y="4653355"/>
            <a:chExt cx="2032217" cy="1587488"/>
          </a:xfrm>
        </p:grpSpPr>
        <p:grpSp>
          <p:nvGrpSpPr>
            <p:cNvPr id="7" name="Grouper 6"/>
            <p:cNvGrpSpPr/>
            <p:nvPr/>
          </p:nvGrpSpPr>
          <p:grpSpPr>
            <a:xfrm>
              <a:off x="7015003" y="5017331"/>
              <a:ext cx="1907164" cy="215444"/>
              <a:chOff x="6335730" y="5538355"/>
              <a:chExt cx="1907164" cy="21544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335730" y="5563391"/>
                <a:ext cx="271203" cy="165373"/>
              </a:xfrm>
              <a:prstGeom prst="rect">
                <a:avLst/>
              </a:prstGeom>
              <a:solidFill>
                <a:srgbClr val="F7FB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6708646" y="5538355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0 à 4 (50 départements)</a:t>
                </a:r>
              </a:p>
            </p:txBody>
          </p:sp>
        </p:grpSp>
        <p:grpSp>
          <p:nvGrpSpPr>
            <p:cNvPr id="8" name="Grouper 7"/>
            <p:cNvGrpSpPr/>
            <p:nvPr/>
          </p:nvGrpSpPr>
          <p:grpSpPr>
            <a:xfrm>
              <a:off x="7015003" y="5269348"/>
              <a:ext cx="1907164" cy="215444"/>
              <a:chOff x="6335730" y="5868274"/>
              <a:chExt cx="1907164" cy="21544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335730" y="5893310"/>
                <a:ext cx="271203" cy="165373"/>
              </a:xfrm>
              <a:prstGeom prst="rect">
                <a:avLst/>
              </a:prstGeom>
              <a:solidFill>
                <a:srgbClr val="C7DCE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6708646" y="5868274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5 à 9 (21)</a:t>
                </a:r>
              </a:p>
            </p:txBody>
          </p:sp>
        </p:grpSp>
        <p:grpSp>
          <p:nvGrpSpPr>
            <p:cNvPr id="9" name="Grouper 8"/>
            <p:cNvGrpSpPr/>
            <p:nvPr/>
          </p:nvGrpSpPr>
          <p:grpSpPr>
            <a:xfrm>
              <a:off x="7015003" y="5521365"/>
              <a:ext cx="1719386" cy="215444"/>
              <a:chOff x="6335730" y="6099106"/>
              <a:chExt cx="1719386" cy="2154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335730" y="6124142"/>
                <a:ext cx="271203" cy="165373"/>
              </a:xfrm>
              <a:prstGeom prst="rect">
                <a:avLst/>
              </a:prstGeom>
              <a:solidFill>
                <a:srgbClr val="72B2D7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6708646" y="6099106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10 à 19 (11)</a:t>
                </a:r>
              </a:p>
            </p:txBody>
          </p:sp>
        </p:grpSp>
        <p:grpSp>
          <p:nvGrpSpPr>
            <p:cNvPr id="10" name="Grouper 9"/>
            <p:cNvGrpSpPr/>
            <p:nvPr/>
          </p:nvGrpSpPr>
          <p:grpSpPr>
            <a:xfrm>
              <a:off x="7015003" y="5773382"/>
              <a:ext cx="1719386" cy="215444"/>
              <a:chOff x="6335730" y="6338552"/>
              <a:chExt cx="1719386" cy="21544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335730" y="6363588"/>
                <a:ext cx="271203" cy="165373"/>
              </a:xfrm>
              <a:prstGeom prst="rect">
                <a:avLst/>
              </a:prstGeom>
              <a:solidFill>
                <a:srgbClr val="2878B8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6708646" y="6338552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20 à 52 (5)</a:t>
                </a:r>
              </a:p>
            </p:txBody>
          </p:sp>
        </p:grpSp>
        <p:grpSp>
          <p:nvGrpSpPr>
            <p:cNvPr id="11" name="Grouper 10"/>
            <p:cNvGrpSpPr/>
            <p:nvPr/>
          </p:nvGrpSpPr>
          <p:grpSpPr>
            <a:xfrm>
              <a:off x="7015003" y="6025399"/>
              <a:ext cx="1719386" cy="215444"/>
              <a:chOff x="6335730" y="6540208"/>
              <a:chExt cx="1719386" cy="21544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335730" y="6565244"/>
                <a:ext cx="271203" cy="165373"/>
              </a:xfrm>
              <a:prstGeom prst="rect">
                <a:avLst/>
              </a:prstGeom>
              <a:solidFill>
                <a:srgbClr val="08306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6708646" y="6540208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288 (1)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6889950" y="4653355"/>
              <a:ext cx="7016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Légende</a:t>
              </a: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0" y="6598571"/>
            <a:ext cx="9151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Fonds de carte : IGN, ADMIN EXPRESS 2016 </a:t>
            </a:r>
            <a:r>
              <a:rPr lang="fr-FR" sz="1100" dirty="0"/>
              <a:t>e</a:t>
            </a:r>
            <a:r>
              <a:rPr lang="fr-FR" sz="1100" dirty="0" smtClean="0"/>
              <a:t>t BD CARTO 2016, modifiés par nos soins (Jean-claude Farcy, David Valageas</a:t>
            </a:r>
            <a:r>
              <a:rPr lang="fr-FR" sz="1100" dirty="0"/>
              <a:t>). CC-BY-</a:t>
            </a:r>
            <a:r>
              <a:rPr lang="fr-FR" sz="1100" dirty="0" smtClean="0"/>
              <a:t>NC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730229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7744" y="0"/>
            <a:ext cx="9151744" cy="369332"/>
          </a:xfrm>
          <a:prstGeom prst="rect">
            <a:avLst/>
          </a:prstGeom>
          <a:solidFill>
            <a:srgbClr val="BE0A25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Nombre de communards, par département de naissance (Seine exclue)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6598571"/>
            <a:ext cx="9151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Fonds de carte : IGN, ADMIN EXPRESS 2016 </a:t>
            </a:r>
            <a:r>
              <a:rPr lang="fr-FR" sz="1100" dirty="0"/>
              <a:t>e</a:t>
            </a:r>
            <a:r>
              <a:rPr lang="fr-FR" sz="1100" dirty="0" smtClean="0"/>
              <a:t>t BD CARTO 2016, modifiés par nos </a:t>
            </a:r>
            <a:r>
              <a:rPr lang="fr-FR" sz="1100" dirty="0"/>
              <a:t>soins. CC-BY-NC </a:t>
            </a:r>
            <a:endParaRPr lang="fr-FR" sz="1100" dirty="0"/>
          </a:p>
        </p:txBody>
      </p:sp>
      <p:pic>
        <p:nvPicPr>
          <p:cNvPr id="8" name="Image 7" descr="naissanc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r="6522"/>
          <a:stretch/>
        </p:blipFill>
        <p:spPr>
          <a:xfrm>
            <a:off x="360000" y="720000"/>
            <a:ext cx="5962694" cy="5679440"/>
          </a:xfrm>
          <a:prstGeom prst="rect">
            <a:avLst/>
          </a:prstGeom>
        </p:spPr>
      </p:pic>
      <p:grpSp>
        <p:nvGrpSpPr>
          <p:cNvPr id="2" name="Grouper 1"/>
          <p:cNvGrpSpPr/>
          <p:nvPr/>
        </p:nvGrpSpPr>
        <p:grpSpPr>
          <a:xfrm>
            <a:off x="6889950" y="630449"/>
            <a:ext cx="2032217" cy="1587488"/>
            <a:chOff x="6889950" y="4653355"/>
            <a:chExt cx="2032217" cy="1587488"/>
          </a:xfrm>
        </p:grpSpPr>
        <p:grpSp>
          <p:nvGrpSpPr>
            <p:cNvPr id="23" name="Grouper 22"/>
            <p:cNvGrpSpPr/>
            <p:nvPr/>
          </p:nvGrpSpPr>
          <p:grpSpPr>
            <a:xfrm>
              <a:off x="7015003" y="5017331"/>
              <a:ext cx="1907164" cy="215444"/>
              <a:chOff x="6335730" y="5538355"/>
              <a:chExt cx="1907164" cy="215444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6335730" y="5563391"/>
                <a:ext cx="271203" cy="165373"/>
              </a:xfrm>
              <a:prstGeom prst="rect">
                <a:avLst/>
              </a:prstGeom>
              <a:solidFill>
                <a:srgbClr val="F7FB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39" name="ZoneTexte 38"/>
              <p:cNvSpPr txBox="1"/>
              <p:nvPr/>
            </p:nvSpPr>
            <p:spPr>
              <a:xfrm>
                <a:off x="6708646" y="5538355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19 à 99 (28 départements)</a:t>
                </a:r>
              </a:p>
            </p:txBody>
          </p:sp>
        </p:grpSp>
        <p:grpSp>
          <p:nvGrpSpPr>
            <p:cNvPr id="24" name="Grouper 23"/>
            <p:cNvGrpSpPr/>
            <p:nvPr/>
          </p:nvGrpSpPr>
          <p:grpSpPr>
            <a:xfrm>
              <a:off x="7015003" y="5269348"/>
              <a:ext cx="1907164" cy="215444"/>
              <a:chOff x="6335730" y="5868274"/>
              <a:chExt cx="1907164" cy="21544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6335730" y="5893310"/>
                <a:ext cx="271203" cy="165373"/>
              </a:xfrm>
              <a:prstGeom prst="rect">
                <a:avLst/>
              </a:prstGeom>
              <a:solidFill>
                <a:srgbClr val="C7DCE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6708646" y="5868274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100 à 249 (22)</a:t>
                </a:r>
              </a:p>
            </p:txBody>
          </p:sp>
        </p:grpSp>
        <p:grpSp>
          <p:nvGrpSpPr>
            <p:cNvPr id="25" name="Grouper 24"/>
            <p:cNvGrpSpPr/>
            <p:nvPr/>
          </p:nvGrpSpPr>
          <p:grpSpPr>
            <a:xfrm>
              <a:off x="7015003" y="5521365"/>
              <a:ext cx="1719386" cy="215444"/>
              <a:chOff x="6335730" y="6099106"/>
              <a:chExt cx="1719386" cy="215444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6335730" y="6124142"/>
                <a:ext cx="271203" cy="165373"/>
              </a:xfrm>
              <a:prstGeom prst="rect">
                <a:avLst/>
              </a:prstGeom>
              <a:solidFill>
                <a:srgbClr val="72B2D7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35" name="ZoneTexte 34"/>
              <p:cNvSpPr txBox="1"/>
              <p:nvPr/>
            </p:nvSpPr>
            <p:spPr>
              <a:xfrm>
                <a:off x="6708646" y="6099106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250 à 499 (25)</a:t>
                </a:r>
              </a:p>
            </p:txBody>
          </p:sp>
        </p:grpSp>
        <p:grpSp>
          <p:nvGrpSpPr>
            <p:cNvPr id="26" name="Grouper 25"/>
            <p:cNvGrpSpPr/>
            <p:nvPr/>
          </p:nvGrpSpPr>
          <p:grpSpPr>
            <a:xfrm>
              <a:off x="7015003" y="5773382"/>
              <a:ext cx="1719386" cy="215444"/>
              <a:chOff x="6335730" y="6338552"/>
              <a:chExt cx="1719386" cy="215444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6335730" y="6363588"/>
                <a:ext cx="271203" cy="165373"/>
              </a:xfrm>
              <a:prstGeom prst="rect">
                <a:avLst/>
              </a:prstGeom>
              <a:solidFill>
                <a:srgbClr val="2878B8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33" name="ZoneTexte 32"/>
              <p:cNvSpPr txBox="1"/>
              <p:nvPr/>
            </p:nvSpPr>
            <p:spPr>
              <a:xfrm>
                <a:off x="6708646" y="6338552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500 à 749 (10)</a:t>
                </a:r>
              </a:p>
            </p:txBody>
          </p:sp>
        </p:grpSp>
        <p:grpSp>
          <p:nvGrpSpPr>
            <p:cNvPr id="27" name="Grouper 26"/>
            <p:cNvGrpSpPr/>
            <p:nvPr/>
          </p:nvGrpSpPr>
          <p:grpSpPr>
            <a:xfrm>
              <a:off x="7015003" y="6025399"/>
              <a:ext cx="1719386" cy="215444"/>
              <a:chOff x="6335730" y="6540208"/>
              <a:chExt cx="1719386" cy="21544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6335730" y="6565244"/>
                <a:ext cx="271203" cy="165373"/>
              </a:xfrm>
              <a:prstGeom prst="rect">
                <a:avLst/>
              </a:prstGeom>
              <a:solidFill>
                <a:srgbClr val="08306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6708646" y="6540208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750 à 1 166 (3)</a:t>
                </a:r>
              </a:p>
            </p:txBody>
          </p:sp>
        </p:grpSp>
        <p:sp>
          <p:nvSpPr>
            <p:cNvPr id="29" name="ZoneTexte 28"/>
            <p:cNvSpPr txBox="1"/>
            <p:nvPr/>
          </p:nvSpPr>
          <p:spPr>
            <a:xfrm>
              <a:off x="6889950" y="4653355"/>
              <a:ext cx="7016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Légende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2428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7744" y="0"/>
            <a:ext cx="9151744" cy="646331"/>
          </a:xfrm>
          <a:prstGeom prst="rect">
            <a:avLst/>
          </a:prstGeom>
          <a:solidFill>
            <a:srgbClr val="BE0A25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Nombre de déportés et transportés en Nouvelle-Calédonie, par département de naissance (</a:t>
            </a:r>
            <a:r>
              <a:rPr lang="fr-FR" dirty="0">
                <a:solidFill>
                  <a:schemeClr val="bg1"/>
                </a:solidFill>
              </a:rPr>
              <a:t>Seine exclue</a:t>
            </a:r>
            <a:r>
              <a:rPr lang="fr-FR" dirty="0" smtClean="0">
                <a:solidFill>
                  <a:schemeClr val="bg1"/>
                </a:solidFill>
              </a:rPr>
              <a:t>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598571"/>
            <a:ext cx="9151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Fonds de carte : IGN, ADMIN EXPRESS 2016 </a:t>
            </a:r>
            <a:r>
              <a:rPr lang="fr-FR" sz="1100" dirty="0"/>
              <a:t>e</a:t>
            </a:r>
            <a:r>
              <a:rPr lang="fr-FR" sz="1100" dirty="0" smtClean="0"/>
              <a:t>t BD CARTO 2016, modifiés par nos </a:t>
            </a:r>
            <a:r>
              <a:rPr lang="fr-FR" sz="1100" dirty="0"/>
              <a:t>soins. CC-BY-NC </a:t>
            </a:r>
            <a:endParaRPr lang="fr-FR" sz="1100" dirty="0"/>
          </a:p>
        </p:txBody>
      </p:sp>
      <p:pic>
        <p:nvPicPr>
          <p:cNvPr id="2" name="Image 1" descr="deportes_transport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r="6525"/>
          <a:stretch/>
        </p:blipFill>
        <p:spPr>
          <a:xfrm>
            <a:off x="360000" y="720000"/>
            <a:ext cx="5962624" cy="5679440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6889950" y="630449"/>
            <a:ext cx="2032217" cy="1587488"/>
            <a:chOff x="6889950" y="4653355"/>
            <a:chExt cx="2032217" cy="1587488"/>
          </a:xfrm>
        </p:grpSpPr>
        <p:grpSp>
          <p:nvGrpSpPr>
            <p:cNvPr id="7" name="Grouper 6"/>
            <p:cNvGrpSpPr/>
            <p:nvPr/>
          </p:nvGrpSpPr>
          <p:grpSpPr>
            <a:xfrm>
              <a:off x="7015003" y="5017331"/>
              <a:ext cx="1907164" cy="215444"/>
              <a:chOff x="6335730" y="5538355"/>
              <a:chExt cx="1907164" cy="21544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335730" y="5563391"/>
                <a:ext cx="271203" cy="165373"/>
              </a:xfrm>
              <a:prstGeom prst="rect">
                <a:avLst/>
              </a:prstGeom>
              <a:solidFill>
                <a:srgbClr val="F7FB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6708646" y="5538355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2</a:t>
                </a:r>
                <a:r>
                  <a:rPr lang="fr-FR" sz="800" dirty="0" smtClean="0"/>
                  <a:t> à 9 (18 départements)</a:t>
                </a:r>
              </a:p>
            </p:txBody>
          </p:sp>
        </p:grpSp>
        <p:grpSp>
          <p:nvGrpSpPr>
            <p:cNvPr id="8" name="Grouper 7"/>
            <p:cNvGrpSpPr/>
            <p:nvPr/>
          </p:nvGrpSpPr>
          <p:grpSpPr>
            <a:xfrm>
              <a:off x="7015003" y="5269348"/>
              <a:ext cx="1907164" cy="215444"/>
              <a:chOff x="6335730" y="5868274"/>
              <a:chExt cx="1907164" cy="21544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335730" y="5893310"/>
                <a:ext cx="271203" cy="165373"/>
              </a:xfrm>
              <a:prstGeom prst="rect">
                <a:avLst/>
              </a:prstGeom>
              <a:solidFill>
                <a:srgbClr val="C7DCE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6708646" y="5868274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10 à 24 (30)</a:t>
                </a:r>
              </a:p>
            </p:txBody>
          </p:sp>
        </p:grpSp>
        <p:grpSp>
          <p:nvGrpSpPr>
            <p:cNvPr id="9" name="Grouper 8"/>
            <p:cNvGrpSpPr/>
            <p:nvPr/>
          </p:nvGrpSpPr>
          <p:grpSpPr>
            <a:xfrm>
              <a:off x="7015003" y="5521365"/>
              <a:ext cx="1719386" cy="215444"/>
              <a:chOff x="6335730" y="6099106"/>
              <a:chExt cx="1719386" cy="2154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335730" y="6124142"/>
                <a:ext cx="271203" cy="165373"/>
              </a:xfrm>
              <a:prstGeom prst="rect">
                <a:avLst/>
              </a:prstGeom>
              <a:solidFill>
                <a:srgbClr val="72B2D7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6708646" y="6099106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25 à 49 (22)</a:t>
                </a:r>
              </a:p>
            </p:txBody>
          </p:sp>
        </p:grpSp>
        <p:grpSp>
          <p:nvGrpSpPr>
            <p:cNvPr id="10" name="Grouper 9"/>
            <p:cNvGrpSpPr/>
            <p:nvPr/>
          </p:nvGrpSpPr>
          <p:grpSpPr>
            <a:xfrm>
              <a:off x="7015003" y="5773382"/>
              <a:ext cx="1719386" cy="215444"/>
              <a:chOff x="6335730" y="6338552"/>
              <a:chExt cx="1719386" cy="21544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335730" y="6363588"/>
                <a:ext cx="271203" cy="165373"/>
              </a:xfrm>
              <a:prstGeom prst="rect">
                <a:avLst/>
              </a:prstGeom>
              <a:solidFill>
                <a:srgbClr val="2878B8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6708646" y="6338552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50 à 74 (10)</a:t>
                </a:r>
              </a:p>
            </p:txBody>
          </p:sp>
        </p:grpSp>
        <p:grpSp>
          <p:nvGrpSpPr>
            <p:cNvPr id="11" name="Grouper 10"/>
            <p:cNvGrpSpPr/>
            <p:nvPr/>
          </p:nvGrpSpPr>
          <p:grpSpPr>
            <a:xfrm>
              <a:off x="7015003" y="6025399"/>
              <a:ext cx="1719386" cy="215444"/>
              <a:chOff x="6335730" y="6540208"/>
              <a:chExt cx="1719386" cy="21544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335730" y="6565244"/>
                <a:ext cx="271203" cy="165373"/>
              </a:xfrm>
              <a:prstGeom prst="rect">
                <a:avLst/>
              </a:prstGeom>
              <a:solidFill>
                <a:srgbClr val="08306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6708646" y="6540208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75 à 154 (8)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6889950" y="4653355"/>
              <a:ext cx="7016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Légende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229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7744" y="0"/>
            <a:ext cx="9151744" cy="369332"/>
          </a:xfrm>
          <a:prstGeom prst="rect">
            <a:avLst/>
          </a:prstGeom>
          <a:solidFill>
            <a:srgbClr val="BE0A25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Nombre de communards, par commune de domicile (Seine)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465893"/>
            <a:ext cx="9151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Fond de carte </a:t>
            </a:r>
            <a:r>
              <a:rPr lang="fr-FR" sz="1100" dirty="0" smtClean="0"/>
              <a:t>: créé </a:t>
            </a:r>
            <a:r>
              <a:rPr lang="fr-FR" sz="1100" dirty="0" smtClean="0"/>
              <a:t>par nos </a:t>
            </a:r>
            <a:r>
              <a:rPr lang="fr-FR" sz="1100" dirty="0" smtClean="0"/>
              <a:t>soins, d’après </a:t>
            </a:r>
            <a:r>
              <a:rPr lang="fr-FR" sz="1100" dirty="0" smtClean="0"/>
              <a:t>Patrick </a:t>
            </a:r>
            <a:r>
              <a:rPr lang="fr-FR" sz="1100" dirty="0" err="1"/>
              <a:t>Chamouard</a:t>
            </a:r>
            <a:r>
              <a:rPr lang="fr-FR" sz="1100" dirty="0"/>
              <a:t> et </a:t>
            </a:r>
            <a:r>
              <a:rPr lang="fr-FR" sz="1100" dirty="0" smtClean="0"/>
              <a:t>Georges </a:t>
            </a:r>
            <a:r>
              <a:rPr lang="fr-FR" sz="1100" dirty="0"/>
              <a:t>Weill, </a:t>
            </a:r>
            <a:r>
              <a:rPr lang="fr-FR" sz="1100" i="1" dirty="0"/>
              <a:t>Députés et sénateurs de la région parisienne (1848-1984</a:t>
            </a:r>
            <a:r>
              <a:rPr lang="fr-FR" sz="1100" i="1" dirty="0" smtClean="0"/>
              <a:t>)</a:t>
            </a:r>
            <a:r>
              <a:rPr lang="fr-FR" sz="1100" dirty="0" smtClean="0"/>
              <a:t>, Nanterre, Archives départementales des Hauts-de-Seine, 1985. CC</a:t>
            </a:r>
            <a:r>
              <a:rPr lang="fr-FR" sz="1100" dirty="0"/>
              <a:t>-BY-NC </a:t>
            </a:r>
            <a:endParaRPr lang="fr-FR" sz="1100" dirty="0"/>
          </a:p>
        </p:txBody>
      </p:sp>
      <p:pic>
        <p:nvPicPr>
          <p:cNvPr id="5" name="Image 4" descr="ARRDT_arretes_etiquett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613" r="14558" b="604"/>
          <a:stretch/>
        </p:blipFill>
        <p:spPr>
          <a:xfrm>
            <a:off x="360000" y="720000"/>
            <a:ext cx="6552000" cy="5799600"/>
          </a:xfrm>
          <a:prstGeom prst="rect">
            <a:avLst/>
          </a:prstGeom>
        </p:spPr>
      </p:pic>
      <p:grpSp>
        <p:nvGrpSpPr>
          <p:cNvPr id="2" name="Grouper 1"/>
          <p:cNvGrpSpPr/>
          <p:nvPr/>
        </p:nvGrpSpPr>
        <p:grpSpPr>
          <a:xfrm>
            <a:off x="6889950" y="630449"/>
            <a:ext cx="2029938" cy="1837580"/>
            <a:chOff x="6889950" y="630449"/>
            <a:chExt cx="2029938" cy="1837580"/>
          </a:xfrm>
        </p:grpSpPr>
        <p:grpSp>
          <p:nvGrpSpPr>
            <p:cNvPr id="8" name="Grouper 7"/>
            <p:cNvGrpSpPr/>
            <p:nvPr/>
          </p:nvGrpSpPr>
          <p:grpSpPr>
            <a:xfrm>
              <a:off x="7012724" y="994425"/>
              <a:ext cx="1907164" cy="215444"/>
              <a:chOff x="6335730" y="5538355"/>
              <a:chExt cx="1907164" cy="215444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6335730" y="5563391"/>
                <a:ext cx="271203" cy="165373"/>
              </a:xfrm>
              <a:prstGeom prst="rect">
                <a:avLst/>
              </a:prstGeom>
              <a:solidFill>
                <a:srgbClr val="F7FB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6708646" y="5538355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0 (13 communes)</a:t>
                </a:r>
              </a:p>
            </p:txBody>
          </p:sp>
        </p:grpSp>
        <p:grpSp>
          <p:nvGrpSpPr>
            <p:cNvPr id="9" name="Grouper 8"/>
            <p:cNvGrpSpPr/>
            <p:nvPr/>
          </p:nvGrpSpPr>
          <p:grpSpPr>
            <a:xfrm>
              <a:off x="7012724" y="1246057"/>
              <a:ext cx="1907164" cy="215444"/>
              <a:chOff x="6335730" y="5868274"/>
              <a:chExt cx="1907164" cy="215444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335730" y="5893310"/>
                <a:ext cx="271203" cy="165373"/>
              </a:xfrm>
              <a:prstGeom prst="rect">
                <a:avLst/>
              </a:prstGeom>
              <a:solidFill>
                <a:srgbClr val="D1E2F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6708646" y="5868274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 à 9 (28)</a:t>
                </a:r>
              </a:p>
            </p:txBody>
          </p:sp>
        </p:grpSp>
        <p:grpSp>
          <p:nvGrpSpPr>
            <p:cNvPr id="10" name="Grouper 9"/>
            <p:cNvGrpSpPr/>
            <p:nvPr/>
          </p:nvGrpSpPr>
          <p:grpSpPr>
            <a:xfrm>
              <a:off x="7012724" y="1497689"/>
              <a:ext cx="1719386" cy="215444"/>
              <a:chOff x="6335730" y="6099106"/>
              <a:chExt cx="1719386" cy="215444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335730" y="6124142"/>
                <a:ext cx="271203" cy="165373"/>
              </a:xfrm>
              <a:prstGeom prst="rect">
                <a:avLst/>
              </a:prstGeom>
              <a:solidFill>
                <a:srgbClr val="9AC7E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6708646" y="6099106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10 à 24 (12)</a:t>
                </a:r>
              </a:p>
            </p:txBody>
          </p:sp>
        </p:grpSp>
        <p:grpSp>
          <p:nvGrpSpPr>
            <p:cNvPr id="11" name="Grouper 10"/>
            <p:cNvGrpSpPr/>
            <p:nvPr/>
          </p:nvGrpSpPr>
          <p:grpSpPr>
            <a:xfrm>
              <a:off x="7012724" y="1749321"/>
              <a:ext cx="1719386" cy="215444"/>
              <a:chOff x="6335730" y="6338552"/>
              <a:chExt cx="1719386" cy="215444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335730" y="6363588"/>
                <a:ext cx="271203" cy="165373"/>
              </a:xfrm>
              <a:prstGeom prst="rect">
                <a:avLst/>
              </a:prstGeom>
              <a:solidFill>
                <a:srgbClr val="519CCC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6708646" y="6338552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25 à 49 (9)</a:t>
                </a:r>
              </a:p>
            </p:txBody>
          </p:sp>
        </p:grpSp>
        <p:grpSp>
          <p:nvGrpSpPr>
            <p:cNvPr id="12" name="Grouper 11"/>
            <p:cNvGrpSpPr/>
            <p:nvPr/>
          </p:nvGrpSpPr>
          <p:grpSpPr>
            <a:xfrm>
              <a:off x="7012724" y="2000953"/>
              <a:ext cx="1719386" cy="215444"/>
              <a:chOff x="6335730" y="6540208"/>
              <a:chExt cx="1719386" cy="21544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335730" y="6565244"/>
                <a:ext cx="271203" cy="165373"/>
              </a:xfrm>
              <a:prstGeom prst="rect">
                <a:avLst/>
              </a:prstGeom>
              <a:solidFill>
                <a:srgbClr val="1C6BB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6708646" y="6540208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50 à 99 (6)</a:t>
                </a:r>
              </a:p>
            </p:txBody>
          </p:sp>
        </p:grpSp>
        <p:sp>
          <p:nvSpPr>
            <p:cNvPr id="13" name="ZoneTexte 12"/>
            <p:cNvSpPr txBox="1"/>
            <p:nvPr/>
          </p:nvSpPr>
          <p:spPr>
            <a:xfrm>
              <a:off x="6889950" y="630449"/>
              <a:ext cx="7016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Légende</a:t>
              </a:r>
            </a:p>
          </p:txBody>
        </p:sp>
        <p:grpSp>
          <p:nvGrpSpPr>
            <p:cNvPr id="24" name="Grouper 23"/>
            <p:cNvGrpSpPr/>
            <p:nvPr/>
          </p:nvGrpSpPr>
          <p:grpSpPr>
            <a:xfrm>
              <a:off x="7012724" y="2252585"/>
              <a:ext cx="1719386" cy="215444"/>
              <a:chOff x="6335730" y="6540208"/>
              <a:chExt cx="1719386" cy="21544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335730" y="6565244"/>
                <a:ext cx="271203" cy="165373"/>
              </a:xfrm>
              <a:prstGeom prst="rect">
                <a:avLst/>
              </a:prstGeom>
              <a:solidFill>
                <a:srgbClr val="08306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6708646" y="6540208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100 à 295 (5)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0229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-7744" y="0"/>
            <a:ext cx="9151744" cy="369332"/>
          </a:xfrm>
          <a:prstGeom prst="rect">
            <a:avLst/>
          </a:prstGeom>
          <a:solidFill>
            <a:srgbClr val="BE0A25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Nombre de communards arrêtés, par arrondissement de domicile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6598571"/>
            <a:ext cx="9151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Fond de carte : Mairie de Paris (via IAU-IDF) Quartiers administratifs, modifié par nos </a:t>
            </a:r>
            <a:r>
              <a:rPr lang="fr-FR" sz="1100" dirty="0"/>
              <a:t>soins. CC-BY-NC </a:t>
            </a:r>
            <a:endParaRPr lang="fr-FR" sz="1100" dirty="0"/>
          </a:p>
        </p:txBody>
      </p:sp>
      <p:pic>
        <p:nvPicPr>
          <p:cNvPr id="2" name="Image 1" descr="ARRDT_arret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r="-960"/>
          <a:stretch/>
        </p:blipFill>
        <p:spPr>
          <a:xfrm>
            <a:off x="54000" y="720000"/>
            <a:ext cx="7323328" cy="5380228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6889950" y="630449"/>
            <a:ext cx="2032217" cy="1587488"/>
            <a:chOff x="6889950" y="4653355"/>
            <a:chExt cx="2032217" cy="1587488"/>
          </a:xfrm>
        </p:grpSpPr>
        <p:grpSp>
          <p:nvGrpSpPr>
            <p:cNvPr id="6" name="Grouper 5"/>
            <p:cNvGrpSpPr/>
            <p:nvPr/>
          </p:nvGrpSpPr>
          <p:grpSpPr>
            <a:xfrm>
              <a:off x="7015003" y="5017331"/>
              <a:ext cx="1907164" cy="215444"/>
              <a:chOff x="6335730" y="5538355"/>
              <a:chExt cx="1907164" cy="215444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335730" y="5563391"/>
                <a:ext cx="271203" cy="165373"/>
              </a:xfrm>
              <a:prstGeom prst="rect">
                <a:avLst/>
              </a:prstGeom>
              <a:solidFill>
                <a:srgbClr val="F7FB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6708646" y="5538355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464 à 999 (7 arrondissements)</a:t>
                </a:r>
              </a:p>
            </p:txBody>
          </p:sp>
        </p:grpSp>
        <p:grpSp>
          <p:nvGrpSpPr>
            <p:cNvPr id="7" name="Grouper 6"/>
            <p:cNvGrpSpPr/>
            <p:nvPr/>
          </p:nvGrpSpPr>
          <p:grpSpPr>
            <a:xfrm>
              <a:off x="7015003" y="5269348"/>
              <a:ext cx="1907164" cy="215444"/>
              <a:chOff x="6335730" y="5868274"/>
              <a:chExt cx="1907164" cy="215444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335730" y="5893310"/>
                <a:ext cx="271203" cy="165373"/>
              </a:xfrm>
              <a:prstGeom prst="rect">
                <a:avLst/>
              </a:prstGeom>
              <a:solidFill>
                <a:srgbClr val="C7DCE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6708646" y="5868274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1 000 à 1 499 (4)</a:t>
                </a:r>
              </a:p>
            </p:txBody>
          </p:sp>
        </p:grpSp>
        <p:grpSp>
          <p:nvGrpSpPr>
            <p:cNvPr id="8" name="Grouper 7"/>
            <p:cNvGrpSpPr/>
            <p:nvPr/>
          </p:nvGrpSpPr>
          <p:grpSpPr>
            <a:xfrm>
              <a:off x="7015003" y="5521365"/>
              <a:ext cx="1719386" cy="215444"/>
              <a:chOff x="6335730" y="6099106"/>
              <a:chExt cx="1719386" cy="215444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335730" y="6124142"/>
                <a:ext cx="271203" cy="165373"/>
              </a:xfrm>
              <a:prstGeom prst="rect">
                <a:avLst/>
              </a:prstGeom>
              <a:solidFill>
                <a:srgbClr val="72B2D7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6708646" y="6099106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1 500 à 1 999 (6)</a:t>
                </a:r>
              </a:p>
            </p:txBody>
          </p:sp>
        </p:grpSp>
        <p:grpSp>
          <p:nvGrpSpPr>
            <p:cNvPr id="9" name="Grouper 8"/>
            <p:cNvGrpSpPr/>
            <p:nvPr/>
          </p:nvGrpSpPr>
          <p:grpSpPr>
            <a:xfrm>
              <a:off x="7015003" y="5773382"/>
              <a:ext cx="1719386" cy="215444"/>
              <a:chOff x="6335730" y="6338552"/>
              <a:chExt cx="1719386" cy="21544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335730" y="6363588"/>
                <a:ext cx="271203" cy="165373"/>
              </a:xfrm>
              <a:prstGeom prst="rect">
                <a:avLst/>
              </a:prstGeom>
              <a:solidFill>
                <a:srgbClr val="2878B8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6708646" y="6338552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2 000 à 2 499 (1)</a:t>
                </a:r>
              </a:p>
            </p:txBody>
          </p:sp>
        </p:grpSp>
        <p:grpSp>
          <p:nvGrpSpPr>
            <p:cNvPr id="10" name="Grouper 9"/>
            <p:cNvGrpSpPr/>
            <p:nvPr/>
          </p:nvGrpSpPr>
          <p:grpSpPr>
            <a:xfrm>
              <a:off x="7015003" y="6025399"/>
              <a:ext cx="1719386" cy="215444"/>
              <a:chOff x="6335730" y="6540208"/>
              <a:chExt cx="1719386" cy="215444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335730" y="6565244"/>
                <a:ext cx="271203" cy="165373"/>
              </a:xfrm>
              <a:prstGeom prst="rect">
                <a:avLst/>
              </a:prstGeom>
              <a:solidFill>
                <a:srgbClr val="08306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6708646" y="6540208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2 500 à 3 110 (2)</a:t>
                </a:r>
              </a:p>
            </p:txBody>
          </p:sp>
        </p:grpSp>
        <p:sp>
          <p:nvSpPr>
            <p:cNvPr id="11" name="ZoneTexte 10"/>
            <p:cNvSpPr txBox="1"/>
            <p:nvPr/>
          </p:nvSpPr>
          <p:spPr>
            <a:xfrm>
              <a:off x="6889950" y="4653355"/>
              <a:ext cx="7016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Légende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229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7744" y="0"/>
            <a:ext cx="9151744" cy="369332"/>
          </a:xfrm>
          <a:prstGeom prst="rect">
            <a:avLst/>
          </a:prstGeom>
          <a:solidFill>
            <a:srgbClr val="BE0A25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Nombre de communards arrêtés, par quartier de domicile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598571"/>
            <a:ext cx="9151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Fond de carte : Mairie de Paris (via IAU-IDF) Quartiers administratifs, modifié par nos </a:t>
            </a:r>
            <a:r>
              <a:rPr lang="fr-FR" sz="1100" dirty="0"/>
              <a:t>soins. CC-BY-NC </a:t>
            </a:r>
            <a:endParaRPr lang="fr-FR" sz="1100" dirty="0"/>
          </a:p>
        </p:txBody>
      </p:sp>
      <p:pic>
        <p:nvPicPr>
          <p:cNvPr id="2" name="Image 1" descr="arretes_etiquet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7272020" cy="5374005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6889950" y="630449"/>
            <a:ext cx="2032217" cy="1587488"/>
            <a:chOff x="6889950" y="4653355"/>
            <a:chExt cx="2032217" cy="1587488"/>
          </a:xfrm>
        </p:grpSpPr>
        <p:grpSp>
          <p:nvGrpSpPr>
            <p:cNvPr id="7" name="Grouper 6"/>
            <p:cNvGrpSpPr/>
            <p:nvPr/>
          </p:nvGrpSpPr>
          <p:grpSpPr>
            <a:xfrm>
              <a:off x="7015003" y="5017331"/>
              <a:ext cx="1907164" cy="215444"/>
              <a:chOff x="6335730" y="5538355"/>
              <a:chExt cx="1907164" cy="21544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335730" y="5563391"/>
                <a:ext cx="271203" cy="165373"/>
              </a:xfrm>
              <a:prstGeom prst="rect">
                <a:avLst/>
              </a:prstGeom>
              <a:solidFill>
                <a:srgbClr val="F7FB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6708646" y="5538355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50 à 149 (17 quartiers)</a:t>
                </a:r>
              </a:p>
            </p:txBody>
          </p:sp>
        </p:grpSp>
        <p:grpSp>
          <p:nvGrpSpPr>
            <p:cNvPr id="8" name="Grouper 7"/>
            <p:cNvGrpSpPr/>
            <p:nvPr/>
          </p:nvGrpSpPr>
          <p:grpSpPr>
            <a:xfrm>
              <a:off x="7015003" y="5269348"/>
              <a:ext cx="1907164" cy="215444"/>
              <a:chOff x="6335730" y="5868274"/>
              <a:chExt cx="1907164" cy="21544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335730" y="5893310"/>
                <a:ext cx="271203" cy="165373"/>
              </a:xfrm>
              <a:prstGeom prst="rect">
                <a:avLst/>
              </a:prstGeom>
              <a:solidFill>
                <a:srgbClr val="C7DCE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6708646" y="5868274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150 à 249 (16)</a:t>
                </a:r>
              </a:p>
            </p:txBody>
          </p:sp>
        </p:grpSp>
        <p:grpSp>
          <p:nvGrpSpPr>
            <p:cNvPr id="9" name="Grouper 8"/>
            <p:cNvGrpSpPr/>
            <p:nvPr/>
          </p:nvGrpSpPr>
          <p:grpSpPr>
            <a:xfrm>
              <a:off x="7015003" y="5521365"/>
              <a:ext cx="1719386" cy="215444"/>
              <a:chOff x="6335730" y="6099106"/>
              <a:chExt cx="1719386" cy="2154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335730" y="6124142"/>
                <a:ext cx="271203" cy="165373"/>
              </a:xfrm>
              <a:prstGeom prst="rect">
                <a:avLst/>
              </a:prstGeom>
              <a:solidFill>
                <a:srgbClr val="72B2D7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6708646" y="6099106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250 à 499 (25)</a:t>
                </a:r>
              </a:p>
            </p:txBody>
          </p:sp>
        </p:grpSp>
        <p:grpSp>
          <p:nvGrpSpPr>
            <p:cNvPr id="10" name="Grouper 9"/>
            <p:cNvGrpSpPr/>
            <p:nvPr/>
          </p:nvGrpSpPr>
          <p:grpSpPr>
            <a:xfrm>
              <a:off x="7015003" y="5773382"/>
              <a:ext cx="1719386" cy="215444"/>
              <a:chOff x="6335730" y="6338552"/>
              <a:chExt cx="1719386" cy="21544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335730" y="6363588"/>
                <a:ext cx="271203" cy="165373"/>
              </a:xfrm>
              <a:prstGeom prst="rect">
                <a:avLst/>
              </a:prstGeom>
              <a:solidFill>
                <a:srgbClr val="2878B8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6708646" y="6338552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500 à 749 (16)</a:t>
                </a:r>
              </a:p>
            </p:txBody>
          </p:sp>
        </p:grpSp>
        <p:grpSp>
          <p:nvGrpSpPr>
            <p:cNvPr id="11" name="Grouper 10"/>
            <p:cNvGrpSpPr/>
            <p:nvPr/>
          </p:nvGrpSpPr>
          <p:grpSpPr>
            <a:xfrm>
              <a:off x="7015003" y="6025399"/>
              <a:ext cx="1719386" cy="215444"/>
              <a:chOff x="6335730" y="6540208"/>
              <a:chExt cx="1719386" cy="21544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335730" y="6565244"/>
                <a:ext cx="271203" cy="165373"/>
              </a:xfrm>
              <a:prstGeom prst="rect">
                <a:avLst/>
              </a:prstGeom>
              <a:solidFill>
                <a:srgbClr val="08306B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6708646" y="6540208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750 à 1 260 (6)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6889950" y="4653355"/>
              <a:ext cx="7016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Légende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229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7744" y="0"/>
            <a:ext cx="9151744" cy="369332"/>
          </a:xfrm>
          <a:prstGeom prst="rect">
            <a:avLst/>
          </a:prstGeom>
          <a:solidFill>
            <a:srgbClr val="BE0A25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Distribution des hommes actifs par domaines d'activité et quartier de domicile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598571"/>
            <a:ext cx="9151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Fond de carte : Mairie de Paris (via IAU-IDF) Quartiers administratifs, modifié par nos </a:t>
            </a:r>
            <a:r>
              <a:rPr lang="fr-FR" sz="1100" dirty="0"/>
              <a:t>soins. CC-BY-NC </a:t>
            </a:r>
            <a:endParaRPr lang="fr-FR" sz="1100" dirty="0"/>
          </a:p>
        </p:txBody>
      </p:sp>
      <p:pic>
        <p:nvPicPr>
          <p:cNvPr id="2" name="Image 1" descr="actifs_etiquet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7272020" cy="5374005"/>
          </a:xfrm>
          <a:prstGeom prst="rect">
            <a:avLst/>
          </a:prstGeom>
        </p:spPr>
      </p:pic>
      <p:grpSp>
        <p:nvGrpSpPr>
          <p:cNvPr id="33" name="Grouper 32"/>
          <p:cNvGrpSpPr/>
          <p:nvPr/>
        </p:nvGrpSpPr>
        <p:grpSpPr>
          <a:xfrm>
            <a:off x="6889950" y="630449"/>
            <a:ext cx="2032217" cy="1533792"/>
            <a:chOff x="6889950" y="630449"/>
            <a:chExt cx="2032217" cy="1533792"/>
          </a:xfrm>
        </p:grpSpPr>
        <p:grpSp>
          <p:nvGrpSpPr>
            <p:cNvPr id="7" name="Grouper 6"/>
            <p:cNvGrpSpPr/>
            <p:nvPr/>
          </p:nvGrpSpPr>
          <p:grpSpPr>
            <a:xfrm>
              <a:off x="7015003" y="994425"/>
              <a:ext cx="1907164" cy="215444"/>
              <a:chOff x="6335730" y="5538355"/>
              <a:chExt cx="1907164" cy="21544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335730" y="5563391"/>
                <a:ext cx="271203" cy="165373"/>
              </a:xfrm>
              <a:prstGeom prst="rect">
                <a:avLst/>
              </a:prstGeom>
              <a:solidFill>
                <a:srgbClr val="AFC755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6708646" y="5538355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Commerce</a:t>
                </a:r>
              </a:p>
            </p:txBody>
          </p:sp>
        </p:grpSp>
        <p:grpSp>
          <p:nvGrpSpPr>
            <p:cNvPr id="8" name="Grouper 7"/>
            <p:cNvGrpSpPr/>
            <p:nvPr/>
          </p:nvGrpSpPr>
          <p:grpSpPr>
            <a:xfrm>
              <a:off x="7015003" y="1246442"/>
              <a:ext cx="1907164" cy="215444"/>
              <a:chOff x="6335730" y="5868274"/>
              <a:chExt cx="1907164" cy="21544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335730" y="5893310"/>
                <a:ext cx="271203" cy="165373"/>
              </a:xfrm>
              <a:prstGeom prst="rect">
                <a:avLst/>
              </a:prstGeom>
              <a:solidFill>
                <a:srgbClr val="96609C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6708646" y="5868274"/>
                <a:ext cx="15342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Industrie</a:t>
                </a:r>
              </a:p>
            </p:txBody>
          </p:sp>
        </p:grpSp>
        <p:grpSp>
          <p:nvGrpSpPr>
            <p:cNvPr id="9" name="Grouper 8"/>
            <p:cNvGrpSpPr/>
            <p:nvPr/>
          </p:nvGrpSpPr>
          <p:grpSpPr>
            <a:xfrm>
              <a:off x="7015003" y="1498459"/>
              <a:ext cx="1719386" cy="215444"/>
              <a:chOff x="6335730" y="6099106"/>
              <a:chExt cx="1719386" cy="21544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335730" y="6124142"/>
                <a:ext cx="271203" cy="165373"/>
              </a:xfrm>
              <a:prstGeom prst="rect">
                <a:avLst/>
              </a:prstGeom>
              <a:solidFill>
                <a:srgbClr val="E5AF64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6708646" y="6099106"/>
                <a:ext cx="13464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Autre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6889950" y="630449"/>
              <a:ext cx="7016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/>
                <a:t>Légende</a:t>
              </a:r>
            </a:p>
          </p:txBody>
        </p:sp>
        <p:grpSp>
          <p:nvGrpSpPr>
            <p:cNvPr id="32" name="Grouper 31"/>
            <p:cNvGrpSpPr/>
            <p:nvPr/>
          </p:nvGrpSpPr>
          <p:grpSpPr>
            <a:xfrm>
              <a:off x="7024728" y="1804519"/>
              <a:ext cx="1145398" cy="359722"/>
              <a:chOff x="7024728" y="1804519"/>
              <a:chExt cx="1145398" cy="359722"/>
            </a:xfrm>
          </p:grpSpPr>
          <p:grpSp>
            <p:nvGrpSpPr>
              <p:cNvPr id="27" name="Grouper 26"/>
              <p:cNvGrpSpPr/>
              <p:nvPr/>
            </p:nvGrpSpPr>
            <p:grpSpPr>
              <a:xfrm>
                <a:off x="7024728" y="1912241"/>
                <a:ext cx="252000" cy="252000"/>
                <a:chOff x="7661636" y="3531495"/>
                <a:chExt cx="252000" cy="252000"/>
              </a:xfrm>
            </p:grpSpPr>
            <p:sp>
              <p:nvSpPr>
                <p:cNvPr id="23" name="Ellipse 22"/>
                <p:cNvSpPr>
                  <a:spLocks noChangeAspect="1"/>
                </p:cNvSpPr>
                <p:nvPr/>
              </p:nvSpPr>
              <p:spPr>
                <a:xfrm>
                  <a:off x="7661636" y="3531495"/>
                  <a:ext cx="252000" cy="252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Ellipse 23"/>
                <p:cNvSpPr>
                  <a:spLocks noChangeAspect="1"/>
                </p:cNvSpPr>
                <p:nvPr/>
              </p:nvSpPr>
              <p:spPr>
                <a:xfrm>
                  <a:off x="7733636" y="3675495"/>
                  <a:ext cx="108000" cy="108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5" name="ZoneTexte 24"/>
              <p:cNvSpPr txBox="1"/>
              <p:nvPr/>
            </p:nvSpPr>
            <p:spPr>
              <a:xfrm>
                <a:off x="7370862" y="1804519"/>
                <a:ext cx="79926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 1 000 actifs</a:t>
                </a: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7408774" y="1936553"/>
                <a:ext cx="48573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/>
                  <a:t>200</a:t>
                </a:r>
              </a:p>
            </p:txBody>
          </p:sp>
          <p:cxnSp>
            <p:nvCxnSpPr>
              <p:cNvPr id="29" name="Connecteur droit 28"/>
              <p:cNvCxnSpPr/>
              <p:nvPr/>
            </p:nvCxnSpPr>
            <p:spPr>
              <a:xfrm>
                <a:off x="7157338" y="1912241"/>
                <a:ext cx="308304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>
              <a:xfrm>
                <a:off x="7158090" y="2055164"/>
                <a:ext cx="308304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302298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1169</Words>
  <Application>Microsoft Macintosh PowerPoint</Application>
  <PresentationFormat>Présentation à l'écran (4:3)</PresentationFormat>
  <Paragraphs>125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CGC UMR 7366</dc:creator>
  <cp:lastModifiedBy>CGC UMR 7366</cp:lastModifiedBy>
  <cp:revision>28</cp:revision>
  <dcterms:created xsi:type="dcterms:W3CDTF">2018-01-25T11:31:13Z</dcterms:created>
  <dcterms:modified xsi:type="dcterms:W3CDTF">2019-09-25T12:02:33Z</dcterms:modified>
</cp:coreProperties>
</file>